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21"/>
  </p:notesMasterIdLst>
  <p:sldIdLst>
    <p:sldId id="275" r:id="rId2"/>
    <p:sldId id="257" r:id="rId3"/>
    <p:sldId id="265" r:id="rId4"/>
    <p:sldId id="276" r:id="rId5"/>
    <p:sldId id="278" r:id="rId6"/>
    <p:sldId id="262" r:id="rId7"/>
    <p:sldId id="258" r:id="rId8"/>
    <p:sldId id="266" r:id="rId9"/>
    <p:sldId id="273" r:id="rId10"/>
    <p:sldId id="267" r:id="rId11"/>
    <p:sldId id="268" r:id="rId12"/>
    <p:sldId id="269" r:id="rId13"/>
    <p:sldId id="274" r:id="rId14"/>
    <p:sldId id="270" r:id="rId15"/>
    <p:sldId id="272" r:id="rId16"/>
    <p:sldId id="261" r:id="rId17"/>
    <p:sldId id="263" r:id="rId18"/>
    <p:sldId id="259" r:id="rId19"/>
    <p:sldId id="277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93501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2051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9256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3266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190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475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825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3365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818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816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6526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85883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44967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2520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1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29632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Flow Tools </a:t>
            </a:r>
            <a:br>
              <a:rPr lang="en-US" dirty="0"/>
            </a:br>
            <a:r>
              <a:rPr lang="en-US" dirty="0"/>
              <a:t>(if statement)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6571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Dr</a:t>
            </a:r>
            <a:r>
              <a:rPr lang="en-US" sz="2800" dirty="0" smtClean="0"/>
              <a:t>/ </a:t>
            </a:r>
            <a:r>
              <a:rPr lang="en-US" sz="2800" dirty="0" err="1" smtClean="0"/>
              <a:t>Hanan</a:t>
            </a:r>
            <a:r>
              <a:rPr lang="en-US" sz="2800" dirty="0" smtClean="0"/>
              <a:t> </a:t>
            </a:r>
            <a:r>
              <a:rPr lang="en-US" sz="2800" dirty="0" err="1" smtClean="0"/>
              <a:t>Hamed</a:t>
            </a:r>
            <a:r>
              <a:rPr lang="en-US" sz="2800" dirty="0" smtClean="0"/>
              <a:t> Amin</a:t>
            </a:r>
          </a:p>
        </p:txBody>
      </p:sp>
      <p:sp>
        <p:nvSpPr>
          <p:cNvPr id="130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fld id="{00000000-1234-1234-1234-12341234123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192" y="85908"/>
            <a:ext cx="1711616" cy="222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28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538"/>
    </mc:Choice>
    <mc:Fallback>
      <p:transition spd="slow" advTm="753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</a:t>
            </a:r>
            <a:r>
              <a:rPr lang="en-AU" dirty="0" smtClean="0"/>
              <a:t>f ... else statement - Overview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solidFill>
                  <a:srgbClr val="92D050"/>
                </a:solidFill>
              </a:rPr>
              <a:t>if</a:t>
            </a:r>
            <a:r>
              <a:rPr lang="en-AU" b="1" dirty="0"/>
              <a:t> </a:t>
            </a:r>
            <a:r>
              <a:rPr lang="en-AU" dirty="0"/>
              <a:t>selection statement performs an indicated action only when </a:t>
            </a:r>
            <a:r>
              <a:rPr lang="en-AU" dirty="0" smtClean="0"/>
              <a:t>the condition </a:t>
            </a:r>
            <a:r>
              <a:rPr lang="en-AU" dirty="0"/>
              <a:t>is </a:t>
            </a:r>
            <a:r>
              <a:rPr lang="en-AU" dirty="0">
                <a:solidFill>
                  <a:srgbClr val="92D050"/>
                </a:solidFill>
              </a:rPr>
              <a:t>true</a:t>
            </a:r>
            <a:r>
              <a:rPr lang="en-AU" dirty="0"/>
              <a:t>; otherwise the action is </a:t>
            </a:r>
            <a:r>
              <a:rPr lang="en-AU" dirty="0" smtClean="0"/>
              <a:t>skipped.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solidFill>
                  <a:srgbClr val="92D050"/>
                </a:solidFill>
              </a:rPr>
              <a:t>if...else </a:t>
            </a:r>
            <a:r>
              <a:rPr lang="en-AU" dirty="0"/>
              <a:t>selection statement allows you to specify that </a:t>
            </a:r>
            <a:r>
              <a:rPr lang="en-AU" dirty="0" smtClean="0"/>
              <a:t>different actions are </a:t>
            </a:r>
            <a:r>
              <a:rPr lang="en-AU" dirty="0"/>
              <a:t>to be performed when the condition is </a:t>
            </a:r>
            <a:r>
              <a:rPr lang="en-AU" dirty="0">
                <a:solidFill>
                  <a:srgbClr val="92D050"/>
                </a:solidFill>
              </a:rPr>
              <a:t>true</a:t>
            </a:r>
            <a:r>
              <a:rPr lang="en-AU" dirty="0"/>
              <a:t> and when it is </a:t>
            </a:r>
            <a:r>
              <a:rPr lang="en-AU" dirty="0">
                <a:solidFill>
                  <a:srgbClr val="FF0000"/>
                </a:solidFill>
              </a:rPr>
              <a:t>false</a:t>
            </a:r>
            <a:r>
              <a:rPr lang="en-AU" dirty="0"/>
              <a:t>.</a:t>
            </a:r>
            <a:endParaRPr lang="en-AU" dirty="0" smtClean="0"/>
          </a:p>
        </p:txBody>
      </p:sp>
      <p:sp>
        <p:nvSpPr>
          <p:cNvPr id="6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10</a:t>
            </a:r>
            <a:endParaRPr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9777"/>
          <a:stretch/>
        </p:blipFill>
        <p:spPr>
          <a:xfrm>
            <a:off x="3383694" y="3777041"/>
            <a:ext cx="5601076" cy="294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683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61"/>
    </mc:Choice>
    <mc:Fallback>
      <p:transition spd="slow" advTm="86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smtClean="0"/>
              <a:t>if </a:t>
            </a:r>
            <a:r>
              <a:rPr lang="en-AU" dirty="0"/>
              <a:t>... </a:t>
            </a:r>
            <a:r>
              <a:rPr lang="en-AU" dirty="0" smtClean="0"/>
              <a:t>else statement - Syntax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The syntax of an </a:t>
            </a:r>
            <a:r>
              <a:rPr lang="en-AU" b="1" dirty="0" smtClean="0"/>
              <a:t>if … else </a:t>
            </a:r>
            <a:r>
              <a:rPr lang="en-AU" dirty="0"/>
              <a:t>statement in </a:t>
            </a:r>
            <a:r>
              <a:rPr lang="en-AU" dirty="0" smtClean="0"/>
              <a:t>python is:</a:t>
            </a:r>
          </a:p>
          <a:p>
            <a:pPr marL="571500" lvl="1" indent="0">
              <a:buNone/>
            </a:pPr>
            <a:r>
              <a:rPr lang="en-AU" dirty="0" smtClean="0"/>
              <a:t>			</a:t>
            </a:r>
          </a:p>
          <a:p>
            <a:pPr marL="571500" lvl="1" indent="0">
              <a:buNone/>
            </a:pPr>
            <a:endParaRPr lang="en-AU" dirty="0" smtClean="0"/>
          </a:p>
          <a:p>
            <a:pPr marL="571500" lvl="1" indent="0">
              <a:buNone/>
            </a:pPr>
            <a:endParaRPr lang="en-AU" dirty="0" smtClean="0"/>
          </a:p>
        </p:txBody>
      </p:sp>
      <p:sp>
        <p:nvSpPr>
          <p:cNvPr id="5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11</a:t>
            </a:r>
            <a:endParaRPr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625" y="2498104"/>
            <a:ext cx="3260048" cy="329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657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347"/>
    </mc:Choice>
    <mc:Fallback>
      <p:transition spd="slow" advTm="634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/>
              <a:t>i</a:t>
            </a:r>
            <a:r>
              <a:rPr lang="en-AU" dirty="0" smtClean="0"/>
              <a:t>f </a:t>
            </a:r>
            <a:r>
              <a:rPr lang="en-AU" dirty="0"/>
              <a:t>... </a:t>
            </a:r>
            <a:r>
              <a:rPr lang="en-AU" dirty="0" smtClean="0"/>
              <a:t>else statement - Example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573727"/>
            <a:ext cx="10515600" cy="43513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Let’s </a:t>
            </a:r>
            <a:r>
              <a:rPr lang="en-AU" dirty="0"/>
              <a:t>look at </a:t>
            </a:r>
            <a:r>
              <a:rPr lang="en-AU" dirty="0" smtClean="0"/>
              <a:t>this example </a:t>
            </a:r>
            <a:r>
              <a:rPr lang="en-AU" dirty="0"/>
              <a:t>where we would use </a:t>
            </a:r>
            <a:r>
              <a:rPr lang="en-AU" b="1" dirty="0" smtClean="0"/>
              <a:t>if … else </a:t>
            </a:r>
            <a:r>
              <a:rPr lang="en-AU" dirty="0" smtClean="0"/>
              <a:t>statements: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sz="1800" dirty="0" smtClean="0"/>
              <a:t>The </a:t>
            </a:r>
            <a:r>
              <a:rPr lang="en-AU" sz="1800" dirty="0"/>
              <a:t>following </a:t>
            </a:r>
            <a:r>
              <a:rPr lang="en-AU" sz="1800" dirty="0" smtClean="0"/>
              <a:t>code </a:t>
            </a:r>
            <a:r>
              <a:rPr lang="en-AU" dirty="0"/>
              <a:t>prints </a:t>
            </a:r>
            <a:r>
              <a:rPr lang="en-AU" dirty="0" smtClean="0"/>
              <a:t>“Passed</a:t>
            </a:r>
            <a:r>
              <a:rPr lang="en-AU" sz="1800" dirty="0" smtClean="0"/>
              <a:t>” or “failed” depends on the grade:</a:t>
            </a:r>
            <a:endParaRPr lang="en-AU" sz="18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 smtClean="0"/>
              <a:t>If </a:t>
            </a:r>
            <a:r>
              <a:rPr lang="en-AU" dirty="0"/>
              <a:t>the condition is </a:t>
            </a:r>
            <a:r>
              <a:rPr lang="en-AU" b="1" dirty="0" smtClean="0">
                <a:solidFill>
                  <a:srgbClr val="92D050"/>
                </a:solidFill>
              </a:rPr>
              <a:t>true </a:t>
            </a:r>
            <a:r>
              <a:rPr lang="en-AU" dirty="0" smtClean="0">
                <a:solidFill>
                  <a:schemeClr val="tx1"/>
                </a:solidFill>
              </a:rPr>
              <a:t>(grade&gt;=60)</a:t>
            </a:r>
            <a:r>
              <a:rPr lang="en-AU" dirty="0" smtClean="0"/>
              <a:t>, </a:t>
            </a:r>
            <a:r>
              <a:rPr lang="en-AU" dirty="0"/>
              <a:t>then </a:t>
            </a:r>
            <a:r>
              <a:rPr lang="en-AU" dirty="0" smtClean="0"/>
              <a:t>“Passed” </a:t>
            </a:r>
            <a:r>
              <a:rPr lang="en-AU" dirty="0"/>
              <a:t>is printed, and the next </a:t>
            </a:r>
            <a:r>
              <a:rPr lang="en-AU" dirty="0" smtClean="0"/>
              <a:t>statement (</a:t>
            </a:r>
            <a:r>
              <a:rPr lang="en-AU" dirty="0" smtClean="0">
                <a:solidFill>
                  <a:srgbClr val="FF0000"/>
                </a:solidFill>
              </a:rPr>
              <a:t>after else</a:t>
            </a:r>
            <a:r>
              <a:rPr lang="en-AU" dirty="0" smtClean="0"/>
              <a:t>) in </a:t>
            </a:r>
            <a:r>
              <a:rPr lang="en-AU" dirty="0"/>
              <a:t>order is </a:t>
            </a:r>
            <a:r>
              <a:rPr lang="en-AU" dirty="0" smtClean="0"/>
              <a:t>performed.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sz="1400" dirty="0" smtClean="0"/>
              <a:t>If </a:t>
            </a:r>
            <a:r>
              <a:rPr lang="en-AU" sz="1400" dirty="0"/>
              <a:t>the condition is </a:t>
            </a:r>
            <a:r>
              <a:rPr lang="en-AU" b="1" dirty="0" smtClean="0">
                <a:solidFill>
                  <a:srgbClr val="FF0000"/>
                </a:solidFill>
              </a:rPr>
              <a:t>false </a:t>
            </a:r>
            <a:r>
              <a:rPr lang="en-AU" dirty="0">
                <a:solidFill>
                  <a:schemeClr val="tx1"/>
                </a:solidFill>
              </a:rPr>
              <a:t>(grade&lt;60), then </a:t>
            </a:r>
            <a:r>
              <a:rPr lang="en-AU" dirty="0" smtClean="0"/>
              <a:t>“Failed” </a:t>
            </a:r>
            <a:r>
              <a:rPr lang="en-AU" dirty="0"/>
              <a:t>is printed</a:t>
            </a:r>
            <a:r>
              <a:rPr lang="en-AU" sz="1400" dirty="0" smtClean="0"/>
              <a:t>, </a:t>
            </a:r>
            <a:r>
              <a:rPr lang="en-AU" sz="1400" dirty="0"/>
              <a:t>and the next </a:t>
            </a:r>
            <a:r>
              <a:rPr lang="en-AU" sz="1400" dirty="0" smtClean="0"/>
              <a:t>statement </a:t>
            </a:r>
            <a:r>
              <a:rPr lang="en-AU" sz="1400" dirty="0"/>
              <a:t>in order is performed</a:t>
            </a:r>
            <a:r>
              <a:rPr lang="en-AU" sz="1400" dirty="0" smtClean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AU" sz="1400" dirty="0"/>
          </a:p>
        </p:txBody>
      </p:sp>
      <p:sp>
        <p:nvSpPr>
          <p:cNvPr id="10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12</a:t>
            </a:r>
            <a:endParaRPr sz="2400" dirty="0"/>
          </a:p>
        </p:txBody>
      </p:sp>
      <p:sp>
        <p:nvSpPr>
          <p:cNvPr id="5" name="Google Shape;152;p19"/>
          <p:cNvSpPr/>
          <p:nvPr/>
        </p:nvSpPr>
        <p:spPr>
          <a:xfrm>
            <a:off x="1095150" y="3653144"/>
            <a:ext cx="3594685" cy="1772241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=97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60: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print('Passed')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lse: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('Failed')</a:t>
            </a: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print ('End')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" name="Google Shape;153;p19"/>
          <p:cNvSpPr/>
          <p:nvPr/>
        </p:nvSpPr>
        <p:spPr>
          <a:xfrm>
            <a:off x="1095150" y="5526146"/>
            <a:ext cx="3594684" cy="884979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Passed</a:t>
            </a:r>
          </a:p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End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8" name="Google Shape;152;p19"/>
          <p:cNvSpPr/>
          <p:nvPr/>
        </p:nvSpPr>
        <p:spPr>
          <a:xfrm>
            <a:off x="7700196" y="3653144"/>
            <a:ext cx="3594685" cy="1772241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=48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60: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print('Passed')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else: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('Failed')</a:t>
            </a: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print ('End')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" name="Google Shape;153;p19"/>
          <p:cNvSpPr/>
          <p:nvPr/>
        </p:nvSpPr>
        <p:spPr>
          <a:xfrm>
            <a:off x="7700197" y="5526146"/>
            <a:ext cx="3594684" cy="884979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Failed</a:t>
            </a:r>
          </a:p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End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08753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/>
              <a:t>i</a:t>
            </a:r>
            <a:r>
              <a:rPr lang="en-AU" dirty="0" smtClean="0"/>
              <a:t>f </a:t>
            </a:r>
            <a:r>
              <a:rPr lang="en-AU" dirty="0"/>
              <a:t>... </a:t>
            </a:r>
            <a:r>
              <a:rPr lang="en-AU" dirty="0" smtClean="0"/>
              <a:t>else statement - Example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An other example where </a:t>
            </a:r>
            <a:r>
              <a:rPr lang="en-AU" dirty="0"/>
              <a:t>we would use </a:t>
            </a:r>
            <a:r>
              <a:rPr lang="en-AU" b="1" dirty="0" smtClean="0"/>
              <a:t>if … else </a:t>
            </a:r>
            <a:r>
              <a:rPr lang="en-AU" dirty="0" smtClean="0"/>
              <a:t>statements: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AU" sz="1400" dirty="0"/>
          </a:p>
        </p:txBody>
      </p:sp>
      <p:sp>
        <p:nvSpPr>
          <p:cNvPr id="27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AU" sz="2400" dirty="0" smtClean="0"/>
              <a:t>13</a:t>
            </a:r>
            <a:endParaRPr sz="2400" dirty="0"/>
          </a:p>
        </p:txBody>
      </p:sp>
      <p:sp>
        <p:nvSpPr>
          <p:cNvPr id="5" name="Google Shape;152;p19"/>
          <p:cNvSpPr/>
          <p:nvPr/>
        </p:nvSpPr>
        <p:spPr>
          <a:xfrm>
            <a:off x="1245295" y="2647951"/>
            <a:ext cx="3594685" cy="2114926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x 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= 4</a:t>
            </a:r>
          </a:p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if 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x &gt; 2 :</a:t>
            </a:r>
          </a:p>
          <a:p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    print ('Bigger')</a:t>
            </a:r>
          </a:p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else:</a:t>
            </a:r>
            <a:endParaRPr lang="en-US" alt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</a:endParaRPr>
          </a:p>
          <a:p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    print ('Smaller')</a:t>
            </a:r>
          </a:p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print ('All 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done')</a:t>
            </a:r>
          </a:p>
        </p:txBody>
      </p:sp>
      <p:sp>
        <p:nvSpPr>
          <p:cNvPr id="6" name="Google Shape;153;p19"/>
          <p:cNvSpPr/>
          <p:nvPr/>
        </p:nvSpPr>
        <p:spPr>
          <a:xfrm>
            <a:off x="1245296" y="4800584"/>
            <a:ext cx="3594684" cy="884979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Bigger</a:t>
            </a:r>
            <a:endParaRPr lang="en-US"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All Done</a:t>
            </a:r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7515283" y="3526065"/>
            <a:ext cx="1688822" cy="753358"/>
          </a:xfrm>
          <a:prstGeom prst="diamond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x &gt; 2</a:t>
            </a:r>
          </a:p>
        </p:txBody>
      </p:sp>
      <p:sp>
        <p:nvSpPr>
          <p:cNvPr id="11" name="Rectangle 4"/>
          <p:cNvSpPr>
            <a:spLocks/>
          </p:cNvSpPr>
          <p:nvPr/>
        </p:nvSpPr>
        <p:spPr bwMode="auto">
          <a:xfrm>
            <a:off x="8968876" y="4292412"/>
            <a:ext cx="1646601" cy="649447"/>
          </a:xfrm>
          <a:prstGeom prst="parallelogram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'Bigger'</a:t>
            </a: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rot="10800000" flipH="1">
            <a:off x="9192042" y="3889755"/>
            <a:ext cx="662712" cy="649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 rot="10800000" flipH="1">
            <a:off x="9839795" y="3899497"/>
            <a:ext cx="9047" cy="381550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rot="10800000" flipH="1">
            <a:off x="8372252" y="5163940"/>
            <a:ext cx="1452344" cy="14157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9434810" y="3544280"/>
            <a:ext cx="354264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38100" dist="12699" dir="54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297395" y="3544280"/>
            <a:ext cx="275717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38100" dist="12699" dir="54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no</a:t>
            </a: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rot="10800000">
            <a:off x="9824596" y="4935365"/>
            <a:ext cx="4524" cy="2362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 rot="10800000">
            <a:off x="8358859" y="3195659"/>
            <a:ext cx="2262" cy="351513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2"/>
          <p:cNvSpPr>
            <a:spLocks/>
          </p:cNvSpPr>
          <p:nvPr/>
        </p:nvSpPr>
        <p:spPr bwMode="auto">
          <a:xfrm>
            <a:off x="7557503" y="2694773"/>
            <a:ext cx="1646601" cy="4935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lang="en-US" altLang="en-US" sz="20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x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= 4</a:t>
            </a: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rot="10800000" flipH="1" flipV="1">
            <a:off x="6906100" y="3896249"/>
            <a:ext cx="656681" cy="649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 rot="10800000" flipH="1">
            <a:off x="6897054" y="3899497"/>
            <a:ext cx="9047" cy="381550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15"/>
          <p:cNvSpPr>
            <a:spLocks/>
          </p:cNvSpPr>
          <p:nvPr/>
        </p:nvSpPr>
        <p:spPr bwMode="auto">
          <a:xfrm>
            <a:off x="6103911" y="4279424"/>
            <a:ext cx="1646601" cy="649447"/>
          </a:xfrm>
          <a:prstGeom prst="parallelogram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'Smaller'</a:t>
            </a:r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 flipH="1">
            <a:off x="6891516" y="5171603"/>
            <a:ext cx="1498334" cy="6494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Line 17"/>
          <p:cNvSpPr>
            <a:spLocks noChangeShapeType="1"/>
          </p:cNvSpPr>
          <p:nvPr/>
        </p:nvSpPr>
        <p:spPr bwMode="auto">
          <a:xfrm rot="10800000">
            <a:off x="6881221" y="4941859"/>
            <a:ext cx="4524" cy="2362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Line 18"/>
          <p:cNvSpPr>
            <a:spLocks noChangeShapeType="1"/>
          </p:cNvSpPr>
          <p:nvPr/>
        </p:nvSpPr>
        <p:spPr bwMode="auto">
          <a:xfrm rot="10800000" flipH="1">
            <a:off x="8380805" y="5185760"/>
            <a:ext cx="9046" cy="420159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9"/>
          <p:cNvSpPr>
            <a:spLocks/>
          </p:cNvSpPr>
          <p:nvPr/>
        </p:nvSpPr>
        <p:spPr bwMode="auto">
          <a:xfrm>
            <a:off x="7308804" y="5606916"/>
            <a:ext cx="2162091" cy="493580"/>
          </a:xfrm>
          <a:prstGeom prst="parallelogram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'All Done'</a:t>
            </a:r>
          </a:p>
        </p:txBody>
      </p:sp>
    </p:spTree>
    <p:extLst>
      <p:ext uri="{BB962C8B-B14F-4D97-AF65-F5344CB8AC3E}">
        <p14:creationId xmlns:p14="http://schemas.microsoft.com/office/powerpoint/2010/main" val="25808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Elif</a:t>
            </a:r>
            <a:r>
              <a:rPr lang="en-AU" dirty="0" smtClean="0"/>
              <a:t> statement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42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The </a:t>
            </a:r>
            <a:r>
              <a:rPr lang="en-AU" dirty="0"/>
              <a:t>nested </a:t>
            </a:r>
            <a:r>
              <a:rPr lang="en-AU" b="1" dirty="0"/>
              <a:t>if...</a:t>
            </a:r>
            <a:r>
              <a:rPr lang="en-AU" b="1" dirty="0" smtClean="0"/>
              <a:t>else (</a:t>
            </a:r>
            <a:r>
              <a:rPr lang="en-AU" b="1" dirty="0" err="1" smtClean="0"/>
              <a:t>elif</a:t>
            </a:r>
            <a:r>
              <a:rPr lang="en-AU" b="1" dirty="0" smtClean="0"/>
              <a:t>) </a:t>
            </a:r>
            <a:r>
              <a:rPr lang="en-AU" dirty="0" smtClean="0"/>
              <a:t>statement </a:t>
            </a:r>
            <a:r>
              <a:rPr lang="en-AU" dirty="0"/>
              <a:t>is used when </a:t>
            </a:r>
            <a:r>
              <a:rPr lang="en-AU" dirty="0" smtClean="0"/>
              <a:t>the program </a:t>
            </a:r>
            <a:r>
              <a:rPr lang="en-AU" dirty="0"/>
              <a:t>requires more than </a:t>
            </a:r>
            <a:r>
              <a:rPr lang="en-AU" dirty="0" smtClean="0"/>
              <a:t>one test </a:t>
            </a:r>
            <a:r>
              <a:rPr lang="en-AU" dirty="0"/>
              <a:t>expression</a:t>
            </a:r>
            <a:r>
              <a:rPr lang="en-AU" dirty="0" smtClean="0"/>
              <a:t>.</a:t>
            </a:r>
          </a:p>
          <a:p>
            <a:pPr marL="114300" indent="0">
              <a:buNone/>
            </a:pPr>
            <a:endParaRPr lang="en-AU" dirty="0" smtClean="0"/>
          </a:p>
          <a:p>
            <a:pPr marL="114300" indent="0">
              <a:buNone/>
            </a:pPr>
            <a:endParaRPr lang="en-AU" dirty="0"/>
          </a:p>
          <a:p>
            <a:pPr marL="114300" indent="0">
              <a:buNone/>
            </a:pPr>
            <a:endParaRPr lang="en-AU" dirty="0" smtClean="0"/>
          </a:p>
          <a:p>
            <a:pPr marL="114300" indent="0">
              <a:buNone/>
            </a:pPr>
            <a:endParaRPr lang="en-AU" dirty="0"/>
          </a:p>
          <a:p>
            <a:pPr marL="114300" indent="0">
              <a:buNone/>
            </a:pPr>
            <a:endParaRPr lang="en-AU" dirty="0"/>
          </a:p>
        </p:txBody>
      </p:sp>
      <p:sp>
        <p:nvSpPr>
          <p:cNvPr id="6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14</a:t>
            </a:r>
            <a:endParaRPr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57" y="2983784"/>
            <a:ext cx="1833600" cy="373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err="1" smtClean="0"/>
              <a:t>Elif</a:t>
            </a:r>
            <a:r>
              <a:rPr lang="en-AU" dirty="0" smtClean="0"/>
              <a:t> statement - Example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smtClean="0"/>
              <a:t>Let’s </a:t>
            </a:r>
            <a:r>
              <a:rPr lang="en-AU" dirty="0"/>
              <a:t>look at </a:t>
            </a:r>
            <a:r>
              <a:rPr lang="en-AU" dirty="0" smtClean="0"/>
              <a:t>this example </a:t>
            </a:r>
            <a:r>
              <a:rPr lang="en-AU" dirty="0"/>
              <a:t>where we would use </a:t>
            </a:r>
            <a:r>
              <a:rPr lang="en-AU" b="1" dirty="0" smtClean="0"/>
              <a:t>if … else </a:t>
            </a:r>
            <a:r>
              <a:rPr lang="en-AU" dirty="0" smtClean="0"/>
              <a:t>statements: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AU" sz="1400" dirty="0"/>
          </a:p>
        </p:txBody>
      </p:sp>
      <p:sp>
        <p:nvSpPr>
          <p:cNvPr id="10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15</a:t>
            </a:r>
            <a:endParaRPr sz="2400" dirty="0"/>
          </a:p>
        </p:txBody>
      </p:sp>
      <p:sp>
        <p:nvSpPr>
          <p:cNvPr id="9" name="Right Arrow 8"/>
          <p:cNvSpPr/>
          <p:nvPr/>
        </p:nvSpPr>
        <p:spPr>
          <a:xfrm>
            <a:off x="5722341" y="4040644"/>
            <a:ext cx="1027521" cy="334651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Google Shape;152;p19"/>
          <p:cNvSpPr/>
          <p:nvPr/>
        </p:nvSpPr>
        <p:spPr>
          <a:xfrm>
            <a:off x="1830437" y="2380268"/>
            <a:ext cx="3594685" cy="3327660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=84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90: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print('A')</a:t>
            </a: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80 and grade &lt;90: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('B')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70 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and grade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&lt;80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:</a:t>
            </a: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('C')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60 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and grade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&lt;70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:</a:t>
            </a: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('D')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0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&lt; 60: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('Failed')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6" name="Google Shape;153;p19"/>
          <p:cNvSpPr/>
          <p:nvPr/>
        </p:nvSpPr>
        <p:spPr>
          <a:xfrm>
            <a:off x="1830438" y="5807820"/>
            <a:ext cx="3594684" cy="431584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B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9" name="Google Shape;152;p19"/>
          <p:cNvSpPr/>
          <p:nvPr/>
        </p:nvSpPr>
        <p:spPr>
          <a:xfrm>
            <a:off x="6976245" y="2380268"/>
            <a:ext cx="3594685" cy="3327659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=84</a:t>
            </a:r>
          </a:p>
          <a:p>
            <a:pPr lvl="1">
              <a:lnSpc>
                <a:spcPct val="90000"/>
              </a:lnSpc>
            </a:pPr>
            <a:endParaRPr lang="en-US" sz="1800" dirty="0" smtClean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1">
              <a:lnSpc>
                <a:spcPct val="90000"/>
              </a:lnSpc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90: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print('A')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elif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grade &gt;= 80: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('B')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1">
              <a:lnSpc>
                <a:spcPct val="90000"/>
              </a:lnSpc>
            </a:pPr>
            <a:r>
              <a:rPr lang="en-US" sz="1800" dirty="0" err="1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elif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grade 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&gt;=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70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('C')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1">
              <a:lnSpc>
                <a:spcPct val="90000"/>
              </a:lnSpc>
            </a:pPr>
            <a:r>
              <a:rPr lang="en-US" sz="1800" dirty="0" err="1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elif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grade 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&gt;= 6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0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('D')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lvl="1">
              <a:lnSpc>
                <a:spcPct val="90000"/>
              </a:lnSpc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else: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('Failed')</a:t>
            </a:r>
            <a:endParaRPr 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1" name="Google Shape;153;p19"/>
          <p:cNvSpPr/>
          <p:nvPr/>
        </p:nvSpPr>
        <p:spPr>
          <a:xfrm>
            <a:off x="6976245" y="5807820"/>
            <a:ext cx="3594684" cy="431584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B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96123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smtClean="0"/>
              <a:t>Common Mistakes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spcBef>
                <a:spcPts val="0"/>
              </a:spcBef>
              <a:buChar char="●"/>
            </a:pPr>
            <a:r>
              <a:rPr lang="en-AU" b="1" dirty="0" smtClean="0">
                <a:solidFill>
                  <a:srgbClr val="FF0000"/>
                </a:solidFill>
              </a:rPr>
              <a:t>Never miss!!!:</a:t>
            </a:r>
          </a:p>
          <a:p>
            <a:pPr lvl="1" algn="just">
              <a:spcBef>
                <a:spcPts val="0"/>
              </a:spcBef>
              <a:buChar char="●"/>
            </a:pPr>
            <a:endParaRPr lang="en-AU" dirty="0"/>
          </a:p>
          <a:p>
            <a:pPr lvl="1" algn="just">
              <a:spcBef>
                <a:spcPts val="0"/>
              </a:spcBef>
              <a:buChar char="●"/>
            </a:pPr>
            <a:r>
              <a:rPr lang="en-AU" b="1" dirty="0" smtClean="0"/>
              <a:t>Colons</a:t>
            </a:r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r>
              <a:rPr lang="en-AU" b="1" dirty="0" smtClean="0"/>
              <a:t>Indentations</a:t>
            </a:r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dirty="0"/>
          </a:p>
        </p:txBody>
      </p:sp>
      <p:sp>
        <p:nvSpPr>
          <p:cNvPr id="7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AU" sz="2400" dirty="0" smtClean="0"/>
              <a:t>16</a:t>
            </a:r>
            <a:endParaRPr sz="2400" dirty="0"/>
          </a:p>
        </p:txBody>
      </p:sp>
      <p:pic>
        <p:nvPicPr>
          <p:cNvPr id="2050" name="Picture 2" descr="7 - Python if statement syntax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807" y="4498855"/>
            <a:ext cx="4463559" cy="156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6 - Python if statement syntax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806" y="2434283"/>
            <a:ext cx="4463559" cy="161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35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smtClean="0"/>
              <a:t>Common Mistakes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10988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  <a:buChar char="●"/>
            </a:pPr>
            <a:r>
              <a:rPr lang="en-AU" sz="2400" u="sng" dirty="0" smtClean="0"/>
              <a:t>Mistake 1:</a:t>
            </a:r>
            <a:r>
              <a:rPr lang="en-AU" sz="2400" dirty="0" smtClean="0"/>
              <a:t> The </a:t>
            </a:r>
            <a:r>
              <a:rPr lang="en-AU" sz="2400" dirty="0"/>
              <a:t>operator for equality consists of two equals </a:t>
            </a:r>
            <a:r>
              <a:rPr lang="en-AU" sz="2400" dirty="0" smtClean="0"/>
              <a:t>signs</a:t>
            </a:r>
          </a:p>
          <a:p>
            <a:pPr lvl="0" algn="just">
              <a:spcBef>
                <a:spcPts val="0"/>
              </a:spcBef>
              <a:buChar char="●"/>
            </a:pPr>
            <a:endParaRPr lang="en-AU" sz="2400" dirty="0"/>
          </a:p>
          <a:p>
            <a:pPr lvl="0" algn="just">
              <a:spcBef>
                <a:spcPts val="0"/>
              </a:spcBef>
              <a:buChar char="●"/>
            </a:pPr>
            <a:endParaRPr lang="en-AU" sz="2400" dirty="0" smtClean="0"/>
          </a:p>
          <a:p>
            <a:pPr lvl="0" algn="just">
              <a:spcBef>
                <a:spcPts val="0"/>
              </a:spcBef>
              <a:buChar char="●"/>
            </a:pPr>
            <a:endParaRPr lang="en-AU" sz="2400" dirty="0"/>
          </a:p>
          <a:p>
            <a:pPr lvl="0" algn="just">
              <a:spcBef>
                <a:spcPts val="0"/>
              </a:spcBef>
              <a:buChar char="●"/>
            </a:pPr>
            <a:r>
              <a:rPr lang="en-AU" sz="2400" u="sng" dirty="0" smtClean="0"/>
              <a:t>Mistake 2:</a:t>
            </a:r>
            <a:r>
              <a:rPr lang="en-AU" sz="2400" dirty="0" smtClean="0"/>
              <a:t> To use </a:t>
            </a:r>
            <a:r>
              <a:rPr lang="en-AU" sz="2400" b="1" dirty="0"/>
              <a:t>and </a:t>
            </a:r>
            <a:r>
              <a:rPr lang="en-AU" sz="2400" dirty="0"/>
              <a:t>where </a:t>
            </a:r>
            <a:r>
              <a:rPr lang="en-AU" sz="2400" b="1" dirty="0"/>
              <a:t>or </a:t>
            </a:r>
            <a:r>
              <a:rPr lang="en-AU" sz="2400" dirty="0"/>
              <a:t>is needed or vice-versa. Consider </a:t>
            </a:r>
            <a:r>
              <a:rPr lang="en-AU" sz="2400" dirty="0" smtClean="0"/>
              <a:t>the following </a:t>
            </a:r>
            <a:r>
              <a:rPr lang="en-AU" sz="2400" dirty="0"/>
              <a:t>if </a:t>
            </a:r>
            <a:r>
              <a:rPr lang="en-AU" sz="2400" dirty="0" smtClean="0"/>
              <a:t>statements</a:t>
            </a:r>
          </a:p>
          <a:p>
            <a:pPr lvl="0" algn="just">
              <a:spcBef>
                <a:spcPts val="0"/>
              </a:spcBef>
              <a:buChar char="●"/>
            </a:pPr>
            <a:endParaRPr lang="en-AU" sz="2400" dirty="0"/>
          </a:p>
          <a:p>
            <a:pPr lvl="0" algn="just">
              <a:spcBef>
                <a:spcPts val="0"/>
              </a:spcBef>
              <a:buChar char="●"/>
            </a:pPr>
            <a:endParaRPr lang="en-AU" sz="2400" dirty="0" smtClean="0"/>
          </a:p>
          <a:p>
            <a:pPr lvl="0" algn="just">
              <a:spcBef>
                <a:spcPts val="0"/>
              </a:spcBef>
              <a:buChar char="●"/>
            </a:pPr>
            <a:endParaRPr lang="en-AU" sz="2400" dirty="0"/>
          </a:p>
          <a:p>
            <a:pPr lvl="0" algn="just">
              <a:spcBef>
                <a:spcPts val="0"/>
              </a:spcBef>
              <a:buChar char="●"/>
            </a:pPr>
            <a:endParaRPr lang="en-AU" sz="2400" dirty="0" smtClean="0"/>
          </a:p>
          <a:p>
            <a:pPr lvl="0" algn="just">
              <a:spcBef>
                <a:spcPts val="0"/>
              </a:spcBef>
              <a:buChar char="●"/>
            </a:pPr>
            <a:r>
              <a:rPr lang="en-AU" sz="2400" u="sng" dirty="0"/>
              <a:t>Mistake </a:t>
            </a:r>
            <a:r>
              <a:rPr lang="en-AU" sz="2400" u="sng" dirty="0" smtClean="0"/>
              <a:t>3:</a:t>
            </a:r>
            <a:endParaRPr lang="en-AU" sz="2400" dirty="0"/>
          </a:p>
          <a:p>
            <a:pPr marL="571500" lvl="1" indent="0" algn="just">
              <a:spcBef>
                <a:spcPts val="0"/>
              </a:spcBef>
              <a:buNone/>
            </a:pPr>
            <a:endParaRPr lang="en-AU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marL="571500" lvl="1" indent="0" algn="just">
              <a:spcBef>
                <a:spcPts val="0"/>
              </a:spcBef>
              <a:buNone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b="1" dirty="0" smtClean="0"/>
          </a:p>
          <a:p>
            <a:pPr lvl="1" algn="just">
              <a:spcBef>
                <a:spcPts val="0"/>
              </a:spcBef>
              <a:buChar char="●"/>
            </a:pPr>
            <a:endParaRPr lang="en-AU" b="1" dirty="0"/>
          </a:p>
          <a:p>
            <a:pPr lvl="1" algn="just">
              <a:spcBef>
                <a:spcPts val="0"/>
              </a:spcBef>
              <a:buChar char="●"/>
            </a:pPr>
            <a:endParaRPr lang="en-AU" dirty="0"/>
          </a:p>
        </p:txBody>
      </p:sp>
      <p:sp>
        <p:nvSpPr>
          <p:cNvPr id="16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17</a:t>
            </a:r>
            <a:endParaRPr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2324"/>
          <a:stretch/>
        </p:blipFill>
        <p:spPr>
          <a:xfrm>
            <a:off x="4135410" y="2299013"/>
            <a:ext cx="3382173" cy="8047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b="81077"/>
          <a:stretch/>
        </p:blipFill>
        <p:spPr>
          <a:xfrm>
            <a:off x="4449451" y="4929519"/>
            <a:ext cx="2401907" cy="32121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t="11070" b="57949"/>
          <a:stretch/>
        </p:blipFill>
        <p:spPr>
          <a:xfrm>
            <a:off x="4449450" y="3625736"/>
            <a:ext cx="1989562" cy="1921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/>
          <a:srcRect t="74518" b="7989"/>
          <a:stretch/>
        </p:blipFill>
        <p:spPr>
          <a:xfrm>
            <a:off x="4449450" y="5692559"/>
            <a:ext cx="2401907" cy="2969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/>
          <a:srcRect t="32371" b="50691"/>
          <a:stretch/>
        </p:blipFill>
        <p:spPr>
          <a:xfrm>
            <a:off x="4449451" y="5334266"/>
            <a:ext cx="2401907" cy="287517"/>
          </a:xfrm>
          <a:prstGeom prst="rect">
            <a:avLst/>
          </a:prstGeom>
        </p:spPr>
      </p:pic>
      <p:pic>
        <p:nvPicPr>
          <p:cNvPr id="5126" name="Picture 6" descr="Related ima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05" t="4525" r="16841" b="10418"/>
          <a:stretch/>
        </p:blipFill>
        <p:spPr bwMode="auto">
          <a:xfrm>
            <a:off x="6627472" y="3460243"/>
            <a:ext cx="447769" cy="75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t="40812"/>
          <a:stretch/>
        </p:blipFill>
        <p:spPr>
          <a:xfrm>
            <a:off x="4448484" y="3967152"/>
            <a:ext cx="1989562" cy="367034"/>
          </a:xfrm>
          <a:prstGeom prst="rect">
            <a:avLst/>
          </a:prstGeom>
        </p:spPr>
      </p:pic>
      <p:pic>
        <p:nvPicPr>
          <p:cNvPr id="27" name="Picture 6" descr="Related ima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05" t="4525" r="16953" b="48153"/>
          <a:stretch/>
        </p:blipFill>
        <p:spPr bwMode="auto">
          <a:xfrm>
            <a:off x="6934413" y="5225859"/>
            <a:ext cx="446775" cy="42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Related ima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20" t="49335" r="16841" b="10418"/>
          <a:stretch/>
        </p:blipFill>
        <p:spPr bwMode="auto">
          <a:xfrm>
            <a:off x="6928701" y="4957713"/>
            <a:ext cx="459195" cy="357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Related ima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2" t="4525" r="16842" b="50060"/>
          <a:stretch/>
        </p:blipFill>
        <p:spPr bwMode="auto">
          <a:xfrm>
            <a:off x="6919275" y="5601029"/>
            <a:ext cx="462908" cy="403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0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Exercises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7280" y="1859874"/>
            <a:ext cx="10058400" cy="402336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AU" b="1" u="sng" dirty="0" smtClean="0"/>
              <a:t>Exercise 1: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Write </a:t>
            </a:r>
            <a:r>
              <a:rPr lang="en-AU" dirty="0"/>
              <a:t>a program that asks the user to enter a length in </a:t>
            </a:r>
            <a:r>
              <a:rPr lang="en-AU" dirty="0" smtClean="0"/>
              <a:t>centimetres.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If </a:t>
            </a:r>
            <a:r>
              <a:rPr lang="en-AU" dirty="0"/>
              <a:t>the user enters a </a:t>
            </a:r>
            <a:r>
              <a:rPr lang="en-AU" dirty="0" smtClean="0"/>
              <a:t>negative length</a:t>
            </a:r>
            <a:r>
              <a:rPr lang="en-AU" dirty="0"/>
              <a:t>, the program should tell the user that the entry is invalid. Otherwise, the </a:t>
            </a:r>
            <a:r>
              <a:rPr lang="en-AU" dirty="0" smtClean="0"/>
              <a:t>program should </a:t>
            </a:r>
            <a:r>
              <a:rPr lang="en-AU" dirty="0"/>
              <a:t>convert the length to inches and print out the result. </a:t>
            </a:r>
            <a:endParaRPr lang="en-AU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There </a:t>
            </a:r>
            <a:r>
              <a:rPr lang="en-AU" dirty="0"/>
              <a:t>are </a:t>
            </a:r>
            <a:r>
              <a:rPr lang="en-AU" dirty="0" smtClean="0"/>
              <a:t>2.54 centimetres </a:t>
            </a:r>
            <a:r>
              <a:rPr lang="en-AU" dirty="0"/>
              <a:t>in </a:t>
            </a:r>
            <a:r>
              <a:rPr lang="en-AU" dirty="0" smtClean="0"/>
              <a:t>an inch.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114300" indent="0">
              <a:buNone/>
            </a:pPr>
            <a:r>
              <a:rPr lang="en-AU" b="1" u="sng" dirty="0" smtClean="0"/>
              <a:t>Exercise 2:</a:t>
            </a:r>
            <a:endParaRPr lang="en-AU" dirty="0" smtClean="0"/>
          </a:p>
          <a:p>
            <a:r>
              <a:rPr lang="en-AU" dirty="0"/>
              <a:t>Write a program that asks the user for two numbers and prints </a:t>
            </a:r>
            <a:r>
              <a:rPr lang="en-AU" i="1" dirty="0"/>
              <a:t>Close</a:t>
            </a:r>
            <a:r>
              <a:rPr lang="en-AU" dirty="0"/>
              <a:t> if the numbers are within 20 of each other and </a:t>
            </a:r>
            <a:r>
              <a:rPr lang="en-AU" i="1" dirty="0"/>
              <a:t>Not close </a:t>
            </a:r>
            <a:r>
              <a:rPr lang="en-AU" dirty="0"/>
              <a:t>otherwise</a:t>
            </a:r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4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18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98737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Exercises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59874"/>
                <a:ext cx="10058400" cy="4023360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r>
                  <a:rPr lang="en-AU" b="1" u="sng" dirty="0" smtClean="0"/>
                  <a:t>Exercise 3:</a:t>
                </a:r>
              </a:p>
              <a:p>
                <a:r>
                  <a:rPr lang="en-AU" dirty="0"/>
                  <a:t>Ask the user for a temperature. Then ask them what units, Celsius or Fahrenheit, the temperature is in. Your program should convert the temperature to the other unit. The conversions are: </a:t>
                </a:r>
                <a:endParaRPr lang="en-AU" dirty="0" smtClean="0"/>
              </a:p>
              <a:p>
                <a:endParaRPr lang="en-AU" dirty="0"/>
              </a:p>
              <a:p>
                <a:pPr marL="1943100" lvl="4" indent="0">
                  <a:buNone/>
                </a:pPr>
                <a:r>
                  <a:rPr lang="en-AU" i="1" dirty="0"/>
                  <a:t>F </a:t>
                </a:r>
                <a:r>
                  <a:rPr lang="en-A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AU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AU" i="1" dirty="0"/>
                  <a:t> C </a:t>
                </a:r>
                <a:r>
                  <a:rPr lang="en-AU" dirty="0"/>
                  <a:t>+ 32 			</a:t>
                </a:r>
                <a:r>
                  <a:rPr lang="en-AU" i="1" dirty="0"/>
                  <a:t>C </a:t>
                </a:r>
                <a:r>
                  <a:rPr lang="en-A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AU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AU" dirty="0"/>
                  <a:t> (</a:t>
                </a:r>
                <a:r>
                  <a:rPr lang="en-AU" i="1" dirty="0"/>
                  <a:t>F </a:t>
                </a:r>
                <a:r>
                  <a:rPr lang="en-AU" dirty="0"/>
                  <a:t>- 32).</a:t>
                </a:r>
              </a:p>
              <a:p>
                <a:pPr marL="571500" lvl="1" indent="0">
                  <a:buNone/>
                </a:pPr>
                <a:endParaRPr lang="en-AU" dirty="0"/>
              </a:p>
              <a:p>
                <a:pPr marL="571500" lvl="1" indent="0">
                  <a:buNone/>
                </a:pPr>
                <a:endParaRPr lang="en-AU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59874"/>
                <a:ext cx="10058400" cy="4023360"/>
              </a:xfrm>
              <a:blipFill>
                <a:blip r:embed="rId2"/>
                <a:stretch>
                  <a:fillRect l="-1091" t="-2424" r="-667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19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4650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  <p:sp>
        <p:nvSpPr>
          <p:cNvPr id="354" name="Google Shape;354;p5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/>
              <a:t>Selection </a:t>
            </a:r>
            <a:r>
              <a:rPr lang="en-AU" dirty="0" smtClean="0"/>
              <a:t>Structure</a:t>
            </a:r>
          </a:p>
          <a:p>
            <a:pPr lvl="0"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smtClean="0"/>
              <a:t>Conditional </a:t>
            </a:r>
            <a:r>
              <a:rPr lang="en-AU" dirty="0"/>
              <a:t>operators</a:t>
            </a:r>
          </a:p>
          <a:p>
            <a:pPr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smtClean="0"/>
              <a:t>Simple if </a:t>
            </a:r>
            <a:r>
              <a:rPr lang="en-AU" dirty="0"/>
              <a:t>statement</a:t>
            </a:r>
          </a:p>
          <a:p>
            <a:pPr lvl="0"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smtClean="0"/>
              <a:t>If … else statement</a:t>
            </a:r>
          </a:p>
          <a:p>
            <a:pPr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err="1" smtClean="0"/>
              <a:t>Elif</a:t>
            </a:r>
            <a:r>
              <a:rPr lang="en-AU" dirty="0" smtClean="0"/>
              <a:t> statement </a:t>
            </a:r>
          </a:p>
          <a:p>
            <a:pPr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smtClean="0"/>
              <a:t>Common </a:t>
            </a:r>
            <a:r>
              <a:rPr lang="en-AU" dirty="0"/>
              <a:t>Mistakes</a:t>
            </a:r>
          </a:p>
          <a:p>
            <a:pPr lvl="0" indent="-457200">
              <a:lnSpc>
                <a:spcPct val="150000"/>
              </a:lnSpc>
              <a:spcBef>
                <a:spcPts val="0"/>
              </a:spcBef>
              <a:buSzPts val="2000"/>
              <a:buFont typeface="Calibri"/>
              <a:buAutoNum type="arabicPeriod"/>
            </a:pPr>
            <a:r>
              <a:rPr lang="en-AU" dirty="0" smtClean="0"/>
              <a:t>Exercises</a:t>
            </a:r>
            <a:endParaRPr dirty="0"/>
          </a:p>
        </p:txBody>
      </p:sp>
      <p:sp>
        <p:nvSpPr>
          <p:cNvPr id="4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2400"/>
              <a:t>2</a:t>
            </a:fld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156"/>
    </mc:Choice>
    <mc:Fallback>
      <p:transition spd="slow" advTm="615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Selection Structure</a:t>
            </a:r>
            <a:endParaRPr lang="en-AU" sz="2400" dirty="0"/>
          </a:p>
        </p:txBody>
      </p:sp>
      <p:sp>
        <p:nvSpPr>
          <p:cNvPr id="5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/>
              <a:t>3</a:t>
            </a:r>
            <a:endParaRPr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628440"/>
              </p:ext>
            </p:extLst>
          </p:nvPr>
        </p:nvGraphicFramePr>
        <p:xfrm>
          <a:off x="1918879" y="2318992"/>
          <a:ext cx="8128000" cy="3116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9942">
                  <a:extLst>
                    <a:ext uri="{9D8B030D-6E8A-4147-A177-3AD203B41FA5}">
                      <a16:colId xmlns:a16="http://schemas.microsoft.com/office/drawing/2014/main" val="1940402536"/>
                    </a:ext>
                  </a:extLst>
                </a:gridCol>
                <a:gridCol w="4518058">
                  <a:extLst>
                    <a:ext uri="{9D8B030D-6E8A-4147-A177-3AD203B41FA5}">
                      <a16:colId xmlns:a16="http://schemas.microsoft.com/office/drawing/2014/main" val="2938258455"/>
                    </a:ext>
                  </a:extLst>
                </a:gridCol>
              </a:tblGrid>
              <a:tr h="735291"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u="none" strike="noStrike" cap="non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Statement</a:t>
                      </a:r>
                      <a:endParaRPr lang="en-A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 i="0" u="none" strike="noStrike" cap="none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Description</a:t>
                      </a:r>
                      <a:endParaRPr lang="en-AU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3466969"/>
                  </a:ext>
                </a:extLst>
              </a:tr>
              <a:tr h="735291">
                <a:tc>
                  <a:txBody>
                    <a:bodyPr/>
                    <a:lstStyle/>
                    <a:p>
                      <a:pPr algn="l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if statement</a:t>
                      </a:r>
                      <a:endParaRPr lang="en-A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if statement 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consists of</a:t>
                      </a:r>
                    </a:p>
                    <a:p>
                      <a:pPr algn="ctr"/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 Boolean expression followed by</a:t>
                      </a:r>
                    </a:p>
                    <a:p>
                      <a:pPr algn="ctr"/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one or more statements.</a:t>
                      </a:r>
                      <a:endParaRPr lang="en-AU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631143"/>
                  </a:ext>
                </a:extLst>
              </a:tr>
              <a:tr h="735291">
                <a:tc>
                  <a:txBody>
                    <a:bodyPr/>
                    <a:lstStyle/>
                    <a:p>
                      <a:pPr algn="l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if...else statement</a:t>
                      </a:r>
                      <a:endParaRPr lang="en-A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if statement 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can be followed by</a:t>
                      </a:r>
                    </a:p>
                    <a:p>
                      <a:pPr algn="ctr"/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an optional </a:t>
                      </a:r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else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statement, which is executed when the Boolean expression is false.</a:t>
                      </a:r>
                      <a:endParaRPr lang="en-AU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5750455"/>
                  </a:ext>
                </a:extLst>
              </a:tr>
              <a:tr h="735291">
                <a:tc>
                  <a:txBody>
                    <a:bodyPr/>
                    <a:lstStyle/>
                    <a:p>
                      <a:pPr algn="l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nested if...else statements (</a:t>
                      </a:r>
                      <a:r>
                        <a:rPr lang="en-AU" sz="1600" b="1" i="0" u="none" strike="noStrike" cap="none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elif</a:t>
                      </a:r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)</a:t>
                      </a:r>
                      <a:endParaRPr lang="en-A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You can use </a:t>
                      </a:r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one if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or </a:t>
                      </a:r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else if statement</a:t>
                      </a:r>
                    </a:p>
                    <a:p>
                      <a:pPr algn="ctr"/>
                      <a:r>
                        <a:rPr lang="en-AU" sz="1600" b="1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inside another 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if or else if (</a:t>
                      </a:r>
                      <a:r>
                        <a:rPr lang="en-AU" sz="1600" b="0" i="0" u="none" strike="noStrike" cap="none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elif</a:t>
                      </a:r>
                      <a:r>
                        <a:rPr lang="en-AU" sz="1600" b="0" i="0" u="none" strike="noStrike" cap="none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) statement(s).</a:t>
                      </a:r>
                      <a:endParaRPr lang="en-AU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824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22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56"/>
    </mc:Choice>
    <mc:Fallback>
      <p:transition spd="slow" advTm="165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buSzPts val="2000"/>
            </a:pPr>
            <a:r>
              <a:rPr lang="en-AU" dirty="0"/>
              <a:t>Conditional operators</a:t>
            </a:r>
          </a:p>
        </p:txBody>
      </p:sp>
      <p:sp>
        <p:nvSpPr>
          <p:cNvPr id="5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4</a:t>
            </a:r>
            <a:endParaRPr sz="2400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8870"/>
          </a:xfrm>
        </p:spPr>
        <p:txBody>
          <a:bodyPr>
            <a:normAutofit lnSpcReduction="10000"/>
          </a:bodyPr>
          <a:lstStyle/>
          <a:p>
            <a:r>
              <a:rPr lang="en-AU" dirty="0"/>
              <a:t>The comparison operators are ==, &gt;, &lt;, &gt;=, &lt;=, and !=. </a:t>
            </a:r>
            <a:r>
              <a:rPr lang="en-AU" dirty="0" smtClean="0"/>
              <a:t>The </a:t>
            </a:r>
            <a:r>
              <a:rPr lang="en-AU" dirty="0"/>
              <a:t>last one is for not equals. </a:t>
            </a:r>
            <a:r>
              <a:rPr lang="en-AU" dirty="0" smtClean="0"/>
              <a:t>			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r>
              <a:rPr lang="en-AU" dirty="0" smtClean="0"/>
              <a:t>There </a:t>
            </a:r>
            <a:r>
              <a:rPr lang="en-AU" dirty="0"/>
              <a:t>are three additional operators used to construct more complicated conditions: </a:t>
            </a:r>
            <a:r>
              <a:rPr lang="en-AU" b="1" dirty="0"/>
              <a:t>and</a:t>
            </a:r>
            <a:r>
              <a:rPr lang="en-AU" dirty="0"/>
              <a:t>, </a:t>
            </a:r>
            <a:r>
              <a:rPr lang="en-AU" b="1" dirty="0"/>
              <a:t>or</a:t>
            </a:r>
            <a:r>
              <a:rPr lang="en-AU" dirty="0"/>
              <a:t>, </a:t>
            </a:r>
            <a:r>
              <a:rPr lang="en-AU" dirty="0" smtClean="0"/>
              <a:t>and </a:t>
            </a:r>
            <a:r>
              <a:rPr lang="en-AU" b="1" dirty="0" smtClean="0"/>
              <a:t>not</a:t>
            </a:r>
            <a:r>
              <a:rPr lang="en-AU" dirty="0"/>
              <a:t>. Here are some examples</a:t>
            </a:r>
            <a:r>
              <a:rPr lang="en-AU" dirty="0" smtClean="0"/>
              <a:t>:</a:t>
            </a:r>
          </a:p>
          <a:p>
            <a:pPr lvl="8">
              <a:buFont typeface="Courier New" panose="02070309020205020404" pitchFamily="49" charset="0"/>
              <a:buChar char="o"/>
            </a:pPr>
            <a:r>
              <a:rPr lang="en-AU" sz="1900" dirty="0"/>
              <a:t>grade&gt;=80 </a:t>
            </a:r>
            <a:r>
              <a:rPr lang="en-AU" sz="1900" b="1" dirty="0"/>
              <a:t>and </a:t>
            </a:r>
            <a:r>
              <a:rPr lang="en-AU" sz="1900" dirty="0" smtClean="0"/>
              <a:t>grade&lt;90</a:t>
            </a:r>
          </a:p>
          <a:p>
            <a:pPr lvl="8">
              <a:buFont typeface="Courier New" panose="02070309020205020404" pitchFamily="49" charset="0"/>
              <a:buChar char="o"/>
            </a:pPr>
            <a:r>
              <a:rPr lang="en-AU" sz="1900" dirty="0"/>
              <a:t>score&gt;1000 </a:t>
            </a:r>
            <a:r>
              <a:rPr lang="en-AU" sz="1900" b="1" dirty="0"/>
              <a:t>or </a:t>
            </a:r>
            <a:r>
              <a:rPr lang="en-AU" sz="1900" dirty="0" smtClean="0"/>
              <a:t>time&gt;=20</a:t>
            </a:r>
          </a:p>
          <a:p>
            <a:pPr lvl="8">
              <a:buFont typeface="Courier New" panose="02070309020205020404" pitchFamily="49" charset="0"/>
              <a:buChar char="o"/>
            </a:pPr>
            <a:r>
              <a:rPr lang="en-AU" sz="1900" dirty="0"/>
              <a:t>n</a:t>
            </a:r>
            <a:r>
              <a:rPr lang="en-AU" sz="1900" dirty="0" smtClean="0"/>
              <a:t>ot (score &gt;=80)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AU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533" y="2599199"/>
            <a:ext cx="4516537" cy="174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188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89"/>
    </mc:Choice>
    <mc:Fallback>
      <p:transition spd="slow" advTm="48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50000"/>
              </a:lnSpc>
              <a:spcBef>
                <a:spcPts val="0"/>
              </a:spcBef>
              <a:buSzPts val="2000"/>
            </a:pPr>
            <a:r>
              <a:rPr lang="en-AU" dirty="0"/>
              <a:t>Conditional operators</a:t>
            </a:r>
          </a:p>
        </p:txBody>
      </p:sp>
      <p:sp>
        <p:nvSpPr>
          <p:cNvPr id="5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5</a:t>
            </a:r>
            <a:endParaRPr sz="2400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8870"/>
          </a:xfrm>
        </p:spPr>
        <p:txBody>
          <a:bodyPr>
            <a:normAutofit lnSpcReduction="10000"/>
          </a:bodyPr>
          <a:lstStyle/>
          <a:p>
            <a:r>
              <a:rPr lang="en-AU" b="1" dirty="0" smtClean="0"/>
              <a:t>Order </a:t>
            </a:r>
            <a:r>
              <a:rPr lang="en-AU" b="1" dirty="0"/>
              <a:t>of operations </a:t>
            </a:r>
            <a:r>
              <a:rPr lang="en-AU" dirty="0"/>
              <a:t>In terms of order of operations, </a:t>
            </a:r>
            <a:r>
              <a:rPr lang="en-AU" sz="2400" b="1" dirty="0"/>
              <a:t>and </a:t>
            </a:r>
            <a:r>
              <a:rPr lang="en-AU" dirty="0"/>
              <a:t>is done before </a:t>
            </a:r>
            <a:r>
              <a:rPr lang="en-AU" sz="2400" b="1" dirty="0"/>
              <a:t>or</a:t>
            </a:r>
            <a:r>
              <a:rPr lang="en-AU" dirty="0"/>
              <a:t>, so if you have </a:t>
            </a:r>
            <a:r>
              <a:rPr lang="en-AU" dirty="0" smtClean="0"/>
              <a:t>a complicated </a:t>
            </a:r>
            <a:r>
              <a:rPr lang="en-AU" dirty="0"/>
              <a:t>condition that contains both, you may need parentheses around the </a:t>
            </a:r>
            <a:r>
              <a:rPr lang="en-AU" sz="2400" b="1" dirty="0"/>
              <a:t>or </a:t>
            </a:r>
            <a:r>
              <a:rPr lang="en-AU" dirty="0" smtClean="0"/>
              <a:t>condition. Think </a:t>
            </a:r>
            <a:r>
              <a:rPr lang="en-AU" dirty="0"/>
              <a:t>of </a:t>
            </a:r>
            <a:r>
              <a:rPr lang="en-AU" sz="2400" b="1" dirty="0"/>
              <a:t>and </a:t>
            </a:r>
            <a:r>
              <a:rPr lang="en-AU" dirty="0"/>
              <a:t>as being like multiplication and </a:t>
            </a:r>
            <a:r>
              <a:rPr lang="en-AU" sz="2400" b="1" dirty="0"/>
              <a:t>or </a:t>
            </a:r>
            <a:r>
              <a:rPr lang="en-AU" dirty="0"/>
              <a:t>as being like </a:t>
            </a:r>
            <a:r>
              <a:rPr lang="en-AU" dirty="0" smtClean="0"/>
              <a:t>addition.</a:t>
            </a:r>
          </a:p>
          <a:p>
            <a:endParaRPr lang="en-AU" dirty="0" smtClean="0"/>
          </a:p>
          <a:p>
            <a:r>
              <a:rPr lang="en-AU" dirty="0" smtClean="0"/>
              <a:t>Examples:</a:t>
            </a:r>
          </a:p>
          <a:p>
            <a:pPr lvl="1"/>
            <a:r>
              <a:rPr lang="en-AU" dirty="0" smtClean="0"/>
              <a:t>Suppose that: Grade=97 , x=8 , y=15</a:t>
            </a:r>
          </a:p>
          <a:p>
            <a:pPr lvl="1"/>
            <a:endParaRPr lang="en-AU" dirty="0" smtClean="0"/>
          </a:p>
          <a:p>
            <a:pPr lvl="2"/>
            <a:r>
              <a:rPr lang="en-AU" dirty="0" smtClean="0"/>
              <a:t>Grade &gt;=90 and Grade&lt;100          (is true)</a:t>
            </a:r>
          </a:p>
          <a:p>
            <a:pPr lvl="2"/>
            <a:r>
              <a:rPr lang="en-AU" dirty="0" smtClean="0"/>
              <a:t>x&gt;5 and y&lt;11           		(is false)</a:t>
            </a:r>
          </a:p>
          <a:p>
            <a:pPr lvl="2"/>
            <a:r>
              <a:rPr lang="en-AU" dirty="0" smtClean="0"/>
              <a:t>x&gt;5 or y &lt;11                                   	(is true)</a:t>
            </a:r>
          </a:p>
          <a:p>
            <a:pPr lvl="2"/>
            <a:r>
              <a:rPr lang="en-AU" dirty="0" smtClean="0"/>
              <a:t>x&gt;5 and (y!=10 or x&gt;7)    	</a:t>
            </a:r>
            <a:r>
              <a:rPr lang="en-AU" dirty="0"/>
              <a:t>(is </a:t>
            </a:r>
            <a:r>
              <a:rPr lang="en-AU" dirty="0" smtClean="0"/>
              <a:t>true)</a:t>
            </a:r>
          </a:p>
          <a:p>
            <a:pPr lvl="2"/>
            <a:r>
              <a:rPr lang="en-AU" dirty="0" smtClean="0"/>
              <a:t>not(x&gt;20)			</a:t>
            </a:r>
            <a:r>
              <a:rPr lang="en-AU" dirty="0"/>
              <a:t>(is true)</a:t>
            </a:r>
          </a:p>
          <a:p>
            <a:pPr lvl="2"/>
            <a:endParaRPr lang="en-AU" dirty="0" smtClean="0"/>
          </a:p>
          <a:p>
            <a:pPr lvl="2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45804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8"/>
    </mc:Choice>
    <mc:Fallback>
      <p:transition spd="slow" advTm="20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Simple If statement - Overview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We will start with </a:t>
            </a:r>
            <a:r>
              <a:rPr lang="en-AU" dirty="0" smtClean="0"/>
              <a:t>the simple </a:t>
            </a:r>
            <a:r>
              <a:rPr lang="en-A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if</a:t>
            </a:r>
            <a:r>
              <a:rPr lang="en-AU" dirty="0"/>
              <a:t> statement, which will evaluate whether a statement is </a:t>
            </a:r>
            <a:r>
              <a:rPr lang="en-AU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true</a:t>
            </a:r>
            <a:r>
              <a:rPr lang="en-AU" dirty="0"/>
              <a:t> or </a:t>
            </a:r>
            <a:r>
              <a:rPr lang="en-AU" b="1" dirty="0">
                <a:solidFill>
                  <a:srgbClr val="FF0000"/>
                </a:solidFill>
              </a:rPr>
              <a:t>false</a:t>
            </a:r>
            <a:r>
              <a:rPr lang="en-AU" dirty="0"/>
              <a:t>, and run code </a:t>
            </a:r>
            <a:r>
              <a:rPr lang="en-AU" b="1" dirty="0"/>
              <a:t>only in the case that the statement </a:t>
            </a:r>
            <a:r>
              <a:rPr lang="en-AU" dirty="0"/>
              <a:t>is </a:t>
            </a:r>
            <a:r>
              <a:rPr lang="en-A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true</a:t>
            </a:r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7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AU" sz="2400" dirty="0" smtClean="0"/>
              <a:t>6</a:t>
            </a:r>
            <a:endParaRPr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9747"/>
          <a:stretch/>
        </p:blipFill>
        <p:spPr>
          <a:xfrm>
            <a:off x="3991406" y="3339772"/>
            <a:ext cx="4924526" cy="301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454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62"/>
    </mc:Choice>
    <mc:Fallback>
      <p:transition spd="slow" advTm="126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/>
              <a:t>Simple If </a:t>
            </a:r>
            <a:r>
              <a:rPr lang="en-AU" dirty="0" smtClean="0"/>
              <a:t>statement – Syntax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The syntax of </a:t>
            </a:r>
            <a:r>
              <a:rPr lang="en-AU" dirty="0" smtClean="0"/>
              <a:t>a simple </a:t>
            </a:r>
            <a:r>
              <a:rPr lang="en-AU" b="1" dirty="0"/>
              <a:t>if </a:t>
            </a:r>
            <a:r>
              <a:rPr lang="en-AU" dirty="0"/>
              <a:t>statement in </a:t>
            </a:r>
            <a:r>
              <a:rPr lang="en-AU" dirty="0" smtClean="0"/>
              <a:t>python is:</a:t>
            </a:r>
          </a:p>
          <a:p>
            <a:pPr marL="571500" lvl="1" indent="0">
              <a:buNone/>
            </a:pPr>
            <a:r>
              <a:rPr lang="en-AU" dirty="0" smtClean="0"/>
              <a:t>			</a:t>
            </a:r>
          </a:p>
        </p:txBody>
      </p:sp>
      <p:sp>
        <p:nvSpPr>
          <p:cNvPr id="5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7</a:t>
            </a:r>
            <a:endParaRPr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739" y="3043550"/>
            <a:ext cx="2954931" cy="178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937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5"/>
    </mc:Choice>
    <mc:Fallback>
      <p:transition spd="slow" advTm="150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smtClean="0"/>
              <a:t>Simple If statement – Example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7280" y="1859874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Let’s </a:t>
            </a:r>
            <a:r>
              <a:rPr lang="en-AU" dirty="0"/>
              <a:t>look at </a:t>
            </a:r>
            <a:r>
              <a:rPr lang="en-AU" dirty="0" smtClean="0"/>
              <a:t>this example </a:t>
            </a:r>
            <a:r>
              <a:rPr lang="en-AU" dirty="0"/>
              <a:t>where we would use conditional </a:t>
            </a:r>
            <a:r>
              <a:rPr lang="en-AU" dirty="0" smtClean="0"/>
              <a:t>statements: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 smtClean="0"/>
          </a:p>
        </p:txBody>
      </p:sp>
      <p:sp>
        <p:nvSpPr>
          <p:cNvPr id="36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AU" sz="2400" dirty="0" smtClean="0"/>
              <a:t>8</a:t>
            </a:r>
            <a:endParaRPr sz="2400" dirty="0"/>
          </a:p>
        </p:txBody>
      </p:sp>
      <p:sp>
        <p:nvSpPr>
          <p:cNvPr id="7" name="Google Shape;152;p19"/>
          <p:cNvSpPr/>
          <p:nvPr/>
        </p:nvSpPr>
        <p:spPr>
          <a:xfrm>
            <a:off x="1581182" y="2681335"/>
            <a:ext cx="3594685" cy="1728421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X=5</a:t>
            </a:r>
          </a:p>
          <a:p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if  X 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== 5 :</a:t>
            </a:r>
          </a:p>
          <a:p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    print 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(</a:t>
            </a:r>
            <a:r>
              <a:rPr lang="en-US" alt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is 5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)</a:t>
            </a:r>
            <a:endParaRPr lang="en-US" alt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</a:endParaRPr>
          </a:p>
          <a:p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    print 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(</a:t>
            </a:r>
            <a:r>
              <a:rPr lang="en-US" alt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Still 5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)</a:t>
            </a:r>
            <a:endParaRPr lang="en-US" alt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</a:endParaRPr>
          </a:p>
          <a:p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    print 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(</a:t>
            </a:r>
            <a:r>
              <a:rPr lang="en-US" altLang="en-US" sz="1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Still 5</a:t>
            </a:r>
            <a:r>
              <a:rPr lang="en-US" alt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</a:rPr>
              <a:t>'</a:t>
            </a:r>
            <a:r>
              <a:rPr lang="en-US" alt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)</a:t>
            </a:r>
            <a:endParaRPr lang="en-US" altLang="en-US"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</a:endParaRPr>
          </a:p>
        </p:txBody>
      </p:sp>
      <p:sp>
        <p:nvSpPr>
          <p:cNvPr id="8" name="Google Shape;153;p19"/>
          <p:cNvSpPr/>
          <p:nvPr/>
        </p:nvSpPr>
        <p:spPr>
          <a:xfrm>
            <a:off x="1581182" y="4563645"/>
            <a:ext cx="3594685" cy="15967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altLang="en-US" sz="1800" dirty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i</a:t>
            </a:r>
            <a:r>
              <a:rPr lang="en-US" alt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s </a:t>
            </a:r>
            <a:r>
              <a:rPr lang="en-US" altLang="en-US" sz="1800" dirty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5</a:t>
            </a:r>
          </a:p>
          <a:p>
            <a:r>
              <a:rPr lang="en-US" altLang="en-US" sz="1800" dirty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Still 5</a:t>
            </a:r>
          </a:p>
          <a:p>
            <a:r>
              <a:rPr lang="en-US" alt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Still </a:t>
            </a:r>
            <a:r>
              <a:rPr lang="en-US" altLang="en-US" sz="1800" dirty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</a:rPr>
              <a:t>5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rot="10800000">
            <a:off x="8115346" y="2451336"/>
            <a:ext cx="9406" cy="370503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/>
          </a:p>
        </p:txBody>
      </p:sp>
      <p:sp>
        <p:nvSpPr>
          <p:cNvPr id="12" name="AutoShape 7"/>
          <p:cNvSpPr>
            <a:spLocks/>
          </p:cNvSpPr>
          <p:nvPr/>
        </p:nvSpPr>
        <p:spPr bwMode="auto">
          <a:xfrm>
            <a:off x="7139167" y="2817688"/>
            <a:ext cx="1967661" cy="830260"/>
          </a:xfrm>
          <a:prstGeom prst="diamond">
            <a:avLst/>
          </a:prstGeom>
          <a:ln/>
          <a:extLst>
            <a:ext uri="{91240B29-F687-4f45-9708-019B960494DF}">
              <a14:hiddenLine xmlns:a14="http://schemas.microsoft.com/office/drawing/2010/main" xmlns="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X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== 5 ?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rot="10800000">
            <a:off x="8127784" y="3641531"/>
            <a:ext cx="32396" cy="2654757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rot="10800000">
            <a:off x="9084128" y="3231111"/>
            <a:ext cx="460503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/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9550075" y="3220106"/>
            <a:ext cx="2720" cy="2547449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8143981" y="5759393"/>
            <a:ext cx="1414978" cy="0"/>
          </a:xfrm>
          <a:prstGeom prst="line">
            <a:avLst/>
          </a:prstGeom>
          <a:ln>
            <a:headEnd type="stealth" w="med" len="med"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en-AU"/>
          </a:p>
        </p:txBody>
      </p:sp>
      <p:sp>
        <p:nvSpPr>
          <p:cNvPr id="19" name="Rectangle 14"/>
          <p:cNvSpPr>
            <a:spLocks/>
          </p:cNvSpPr>
          <p:nvPr/>
        </p:nvSpPr>
        <p:spPr bwMode="auto">
          <a:xfrm>
            <a:off x="9311911" y="2858910"/>
            <a:ext cx="3542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Yes</a:t>
            </a:r>
          </a:p>
        </p:txBody>
      </p:sp>
      <p:sp>
        <p:nvSpPr>
          <p:cNvPr id="20" name="Rectangle 15"/>
          <p:cNvSpPr>
            <a:spLocks/>
          </p:cNvSpPr>
          <p:nvPr/>
        </p:nvSpPr>
        <p:spPr bwMode="auto">
          <a:xfrm>
            <a:off x="8596062" y="4345367"/>
            <a:ext cx="1922865" cy="489854"/>
          </a:xfrm>
          <a:prstGeom prst="parallelogram">
            <a:avLst/>
          </a:prstGeom>
          <a:ln/>
          <a:extLst>
            <a:ext uri="{91240B29-F687-4f45-9708-019B960494DF}">
              <a14:hiddenLine xmlns:a14="http://schemas.microsoft.com/office/drawing/2010/main" xmlns="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S PGothic" panose="020B0600070205080204" pitchFamily="34" charset="-128"/>
              </a:rPr>
              <a:t>  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'Still 5'</a:t>
            </a:r>
          </a:p>
        </p:txBody>
      </p:sp>
      <p:sp>
        <p:nvSpPr>
          <p:cNvPr id="21" name="Rectangle 16"/>
          <p:cNvSpPr>
            <a:spLocks/>
          </p:cNvSpPr>
          <p:nvPr/>
        </p:nvSpPr>
        <p:spPr bwMode="auto">
          <a:xfrm>
            <a:off x="8596062" y="5067694"/>
            <a:ext cx="1922865" cy="489854"/>
          </a:xfrm>
          <a:prstGeom prst="parallelogram">
            <a:avLst/>
          </a:prstGeom>
          <a:ln/>
          <a:extLst>
            <a:ext uri="{91240B29-F687-4f45-9708-019B960494DF}">
              <a14:hiddenLine xmlns:a14="http://schemas.microsoft.com/office/drawing/2010/main" xmlns="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S PGothic" panose="020B0600070205080204" pitchFamily="34" charset="-128"/>
              </a:rPr>
              <a:t>  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</a:t>
            </a:r>
            <a:r>
              <a:rPr lang="en-US" altLang="en-US" sz="20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'Still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5'</a:t>
            </a:r>
          </a:p>
        </p:txBody>
      </p:sp>
      <p:sp>
        <p:nvSpPr>
          <p:cNvPr id="22" name="Rectangle 17"/>
          <p:cNvSpPr>
            <a:spLocks/>
          </p:cNvSpPr>
          <p:nvPr/>
        </p:nvSpPr>
        <p:spPr bwMode="auto">
          <a:xfrm>
            <a:off x="7669413" y="4409756"/>
            <a:ext cx="2997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No</a:t>
            </a:r>
          </a:p>
        </p:txBody>
      </p:sp>
      <p:sp>
        <p:nvSpPr>
          <p:cNvPr id="35" name="Rectangle 9"/>
          <p:cNvSpPr>
            <a:spLocks/>
          </p:cNvSpPr>
          <p:nvPr/>
        </p:nvSpPr>
        <p:spPr bwMode="auto">
          <a:xfrm>
            <a:off x="8596062" y="3623041"/>
            <a:ext cx="1922865" cy="489854"/>
          </a:xfrm>
          <a:prstGeom prst="parallelogram">
            <a:avLst/>
          </a:prstGeom>
          <a:ln/>
          <a:extLst>
            <a:ext uri="{91240B29-F687-4f45-9708-019B960494DF}">
              <a14:hiddenLine xmlns:a14="http://schemas.microsoft.com/office/drawing/2010/main" xmlns="" w="254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S PGothic" panose="020B0600070205080204" pitchFamily="34" charset="-128"/>
              </a:rPr>
              <a:t>  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print </a:t>
            </a:r>
            <a:r>
              <a:rPr lang="en-US" altLang="en-US" sz="20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'is 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5'</a:t>
            </a:r>
          </a:p>
        </p:txBody>
      </p:sp>
    </p:spTree>
    <p:extLst>
      <p:ext uri="{BB962C8B-B14F-4D97-AF65-F5344CB8AC3E}">
        <p14:creationId xmlns:p14="http://schemas.microsoft.com/office/powerpoint/2010/main" val="3638379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31"/>
    </mc:Choice>
    <mc:Fallback>
      <p:transition spd="slow" advTm="113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-457200"/>
            <a:r>
              <a:rPr lang="en-AU" dirty="0" smtClean="0"/>
              <a:t>Simple If </a:t>
            </a:r>
            <a:r>
              <a:rPr lang="en-AU" dirty="0"/>
              <a:t>statement </a:t>
            </a:r>
            <a:r>
              <a:rPr lang="en-AU" dirty="0" smtClean="0"/>
              <a:t>– Example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095150" y="1486324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Let’s </a:t>
            </a:r>
            <a:r>
              <a:rPr lang="en-AU" dirty="0"/>
              <a:t>look at </a:t>
            </a:r>
            <a:r>
              <a:rPr lang="en-AU" dirty="0" smtClean="0"/>
              <a:t>this example </a:t>
            </a:r>
            <a:r>
              <a:rPr lang="en-AU" dirty="0"/>
              <a:t>where we would use conditional </a:t>
            </a:r>
            <a:r>
              <a:rPr lang="en-AU" dirty="0" smtClean="0"/>
              <a:t>statements: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Suppose </a:t>
            </a:r>
            <a:r>
              <a:rPr lang="en-AU" dirty="0"/>
              <a:t>the passing grade on an exam is 60. The following </a:t>
            </a:r>
            <a:r>
              <a:rPr lang="en-AU" dirty="0" smtClean="0"/>
              <a:t>code determines </a:t>
            </a:r>
            <a:r>
              <a:rPr lang="en-AU" dirty="0"/>
              <a:t>whether the condition </a:t>
            </a:r>
            <a:r>
              <a:rPr lang="en-AU" dirty="0" smtClean="0"/>
              <a:t>“student’s </a:t>
            </a:r>
            <a:r>
              <a:rPr lang="en-AU" dirty="0"/>
              <a:t>grade is </a:t>
            </a:r>
            <a:r>
              <a:rPr lang="en-AU" dirty="0" smtClean="0"/>
              <a:t>greater than </a:t>
            </a:r>
            <a:r>
              <a:rPr lang="en-AU" dirty="0"/>
              <a:t>or equal to </a:t>
            </a:r>
            <a:r>
              <a:rPr lang="en-AU" dirty="0" smtClean="0"/>
              <a:t>60” </a:t>
            </a:r>
            <a:r>
              <a:rPr lang="en-AU" dirty="0"/>
              <a:t>is true or </a:t>
            </a:r>
            <a:r>
              <a:rPr lang="en-AU" dirty="0" smtClean="0"/>
              <a:t>false.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 smtClean="0"/>
              <a:t>If </a:t>
            </a:r>
            <a:r>
              <a:rPr lang="en-AU" dirty="0"/>
              <a:t>the condition is </a:t>
            </a:r>
            <a:r>
              <a:rPr lang="en-AU" b="1" dirty="0">
                <a:solidFill>
                  <a:srgbClr val="92D050"/>
                </a:solidFill>
              </a:rPr>
              <a:t>true</a:t>
            </a:r>
            <a:r>
              <a:rPr lang="en-AU" dirty="0"/>
              <a:t>, then </a:t>
            </a:r>
            <a:r>
              <a:rPr lang="en-AU" dirty="0" smtClean="0"/>
              <a:t>“Passed” </a:t>
            </a:r>
            <a:r>
              <a:rPr lang="en-AU" dirty="0"/>
              <a:t>is printed, and the next </a:t>
            </a:r>
            <a:r>
              <a:rPr lang="en-AU" dirty="0" smtClean="0"/>
              <a:t>statement </a:t>
            </a:r>
            <a:r>
              <a:rPr lang="en-AU" dirty="0"/>
              <a:t>in order is </a:t>
            </a:r>
            <a:r>
              <a:rPr lang="en-AU" dirty="0" smtClean="0"/>
              <a:t>performed.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sz="1400" dirty="0" smtClean="0"/>
              <a:t>If </a:t>
            </a:r>
            <a:r>
              <a:rPr lang="en-AU" sz="1400" dirty="0"/>
              <a:t>the condition is </a:t>
            </a:r>
            <a:r>
              <a:rPr lang="en-AU" b="1" dirty="0">
                <a:solidFill>
                  <a:srgbClr val="FF0000"/>
                </a:solidFill>
              </a:rPr>
              <a:t>false</a:t>
            </a:r>
            <a:r>
              <a:rPr lang="en-AU" sz="1400" dirty="0"/>
              <a:t>, the printing is ignored, and the next </a:t>
            </a:r>
            <a:r>
              <a:rPr lang="en-AU" sz="1400" dirty="0" smtClean="0"/>
              <a:t>statement </a:t>
            </a:r>
            <a:r>
              <a:rPr lang="en-AU" sz="1400" dirty="0"/>
              <a:t>in order is performed</a:t>
            </a:r>
            <a:r>
              <a:rPr lang="en-AU" sz="1400" dirty="0" smtClean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AU" sz="1400" dirty="0"/>
          </a:p>
        </p:txBody>
      </p:sp>
      <p:sp>
        <p:nvSpPr>
          <p:cNvPr id="11" name="Google Shape;130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dirty="0" smtClean="0"/>
              <a:t>9</a:t>
            </a:r>
            <a:endParaRPr sz="2400" dirty="0"/>
          </a:p>
        </p:txBody>
      </p:sp>
      <p:sp>
        <p:nvSpPr>
          <p:cNvPr id="7" name="Google Shape;152;p19"/>
          <p:cNvSpPr/>
          <p:nvPr/>
        </p:nvSpPr>
        <p:spPr>
          <a:xfrm>
            <a:off x="1095150" y="4524866"/>
            <a:ext cx="3594685" cy="1263191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=97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60:</a:t>
            </a:r>
          </a:p>
          <a:p>
            <a:pPr lvl="0">
              <a:lnSpc>
                <a:spcPct val="90000"/>
              </a:lnSpc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</a:t>
            </a: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print(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'Passed')</a:t>
            </a: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print ('End')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8" name="Google Shape;153;p19"/>
          <p:cNvSpPr/>
          <p:nvPr/>
        </p:nvSpPr>
        <p:spPr>
          <a:xfrm>
            <a:off x="1095150" y="5883234"/>
            <a:ext cx="3594685" cy="856699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Passed</a:t>
            </a:r>
          </a:p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End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9" name="Google Shape;152;p19"/>
          <p:cNvSpPr/>
          <p:nvPr/>
        </p:nvSpPr>
        <p:spPr>
          <a:xfrm>
            <a:off x="6813257" y="4524865"/>
            <a:ext cx="3594685" cy="1263191"/>
          </a:xfrm>
          <a:prstGeom prst="rect">
            <a:avLst/>
          </a:prstGeom>
          <a:solidFill>
            <a:srgbClr val="EAD1D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g</a:t>
            </a: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rade =45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if grade &gt;= 60: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	print('Passed')</a:t>
            </a:r>
          </a:p>
          <a:p>
            <a:pPr lv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>
                <a:solidFill>
                  <a:srgbClr val="3F3F3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print ('End')</a:t>
            </a:r>
            <a:endParaRPr sz="1800" dirty="0">
              <a:solidFill>
                <a:srgbClr val="3F3F3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0" name="Google Shape;153;p19"/>
          <p:cNvSpPr/>
          <p:nvPr/>
        </p:nvSpPr>
        <p:spPr>
          <a:xfrm>
            <a:off x="6813257" y="5862905"/>
            <a:ext cx="3594685" cy="856699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800" dirty="0" smtClea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End</a:t>
            </a:r>
            <a:endParaRPr sz="1800" dirty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1417367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53"/>
    </mc:Choice>
    <mc:Fallback>
      <p:transition spd="slow" advTm="2353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927</Words>
  <Application>Microsoft Office PowerPoint</Application>
  <PresentationFormat>Widescreen</PresentationFormat>
  <Paragraphs>231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ＭＳ Ｐゴシック</vt:lpstr>
      <vt:lpstr>ＭＳ Ｐゴシック</vt:lpstr>
      <vt:lpstr>Arial</vt:lpstr>
      <vt:lpstr>Calibri</vt:lpstr>
      <vt:lpstr>Calibri Light</vt:lpstr>
      <vt:lpstr>Cambria Math</vt:lpstr>
      <vt:lpstr>Courier New</vt:lpstr>
      <vt:lpstr>Gill Sans</vt:lpstr>
      <vt:lpstr>Source Code Pro</vt:lpstr>
      <vt:lpstr>Times New Roman</vt:lpstr>
      <vt:lpstr>نسق Office</vt:lpstr>
      <vt:lpstr>Control Flow Tools  (if statement)</vt:lpstr>
      <vt:lpstr>Outline</vt:lpstr>
      <vt:lpstr>Selection Structure</vt:lpstr>
      <vt:lpstr>Conditional operators</vt:lpstr>
      <vt:lpstr>Conditional operators</vt:lpstr>
      <vt:lpstr>Simple If statement - Overview</vt:lpstr>
      <vt:lpstr>Simple If statement – Syntax</vt:lpstr>
      <vt:lpstr>Simple If statement – Example</vt:lpstr>
      <vt:lpstr>Simple If statement – Example</vt:lpstr>
      <vt:lpstr>if ... else statement - Overview</vt:lpstr>
      <vt:lpstr>if ... else statement - Syntax</vt:lpstr>
      <vt:lpstr>if ... else statement - Example</vt:lpstr>
      <vt:lpstr>if ... else statement - Example</vt:lpstr>
      <vt:lpstr>Elif statement</vt:lpstr>
      <vt:lpstr>Elif statement - Example</vt:lpstr>
      <vt:lpstr>Common Mistakes</vt:lpstr>
      <vt:lpstr>Common Mistakes</vt:lpstr>
      <vt:lpstr>Exercises</vt:lpstr>
      <vt:lpstr>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Flow Tools (if statement)</dc:title>
  <dc:creator>HANAN</dc:creator>
  <cp:lastModifiedBy>#s</cp:lastModifiedBy>
  <cp:revision>236</cp:revision>
  <dcterms:modified xsi:type="dcterms:W3CDTF">2020-03-19T20:03:06Z</dcterms:modified>
</cp:coreProperties>
</file>